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5"/>
  </p:notesMasterIdLst>
  <p:handoutMasterIdLst>
    <p:handoutMasterId r:id="rId6"/>
  </p:handoutMasterIdLst>
  <p:sldIdLst>
    <p:sldId id="391" r:id="rId3"/>
    <p:sldId id="469" r:id="rId4"/>
  </p:sldIdLst>
  <p:sldSz cx="9144000" cy="6858000" type="screen4x3"/>
  <p:notesSz cx="7086600" cy="10223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333333"/>
    <a:srgbClr val="31599C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 autoAdjust="0"/>
  </p:normalViewPr>
  <p:slideViewPr>
    <p:cSldViewPr>
      <p:cViewPr varScale="1">
        <p:scale>
          <a:sx n="78" d="100"/>
          <a:sy n="78" d="100"/>
        </p:scale>
        <p:origin x="87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459" y="-72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b="0"/>
            </a:lvl1pPr>
          </a:lstStyle>
          <a:p>
            <a:pPr>
              <a:defRPr/>
            </a:pPr>
            <a:fld id="{CACEF29A-B2B9-4F93-93C2-5CE32968E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/>
            </a:lvl1pPr>
          </a:lstStyle>
          <a:p>
            <a:pPr>
              <a:defRPr/>
            </a:pPr>
            <a:fld id="{61772AF8-AF2D-4182-ACF8-B6471B27DA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BF5198-E12D-4808-9A14-93D12D7D71E6}" type="slidenum">
              <a:rPr lang="ru-RU" altLang="ru-RU" sz="1300" b="0" smtClean="0"/>
              <a:pPr/>
              <a:t>1</a:t>
            </a:fld>
            <a:endParaRPr lang="ru-RU" altLang="ru-RU" sz="1300" b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823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6741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723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0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76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513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5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45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7617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257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466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4D913-40E8-4592-BF93-0070BD591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408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13F42-F3EE-4883-A719-C2C8AD9781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18B98-8625-4195-9F4E-6C90A70BF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0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0D97-4E55-4C7D-8DA3-9F18B2294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032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C125-4D9E-4B8C-BCB5-64F22D38D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696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7B80C-F85D-40DC-82A6-738B25BD1C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326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BA9DE-3D93-4746-85E1-B3229099E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2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8A59C-19BE-407D-9732-44997AC0B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998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3BD0-D612-4BAF-AC2B-8F1C8646D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596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9891-E37D-40A7-83B3-6D990F125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679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F30CC-FEBC-44AE-9E57-C521395CB0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896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5722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fld id="{60E41093-A435-4BC0-BC0F-654A20BAD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11691" name="Text Box 1027"/>
          <p:cNvSpPr txBox="1">
            <a:spLocks noChangeArrowheads="1"/>
          </p:cNvSpPr>
          <p:nvPr userDrawn="1"/>
        </p:nvSpPr>
        <p:spPr bwMode="auto">
          <a:xfrm>
            <a:off x="7600950" y="6640513"/>
            <a:ext cx="1503363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ru-RU" altLang="ru-RU" sz="1400" i="1">
                <a:solidFill>
                  <a:srgbClr val="016683"/>
                </a:solidFill>
              </a:rPr>
              <a:t>Бизнес-инженер</a:t>
            </a:r>
          </a:p>
        </p:txBody>
      </p:sp>
      <p:pic>
        <p:nvPicPr>
          <p:cNvPr id="1028" name="Picture 1036" descr="Птичка двуногая (без рамки - прозрачная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6610350"/>
            <a:ext cx="2190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betec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betec.ru/index.php?id=18&amp;sid=01" TargetMode="External"/><Relationship Id="rId4" Type="http://schemas.openxmlformats.org/officeDocument/2006/relationships/hyperlink" Target="http://www.betec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41375" y="1125538"/>
            <a:ext cx="7461250" cy="4606925"/>
          </a:xfrm>
          <a:prstGeom prst="rect">
            <a:avLst/>
          </a:prstGeom>
          <a:noFill/>
          <a:ln w="57150" cmpd="thinThick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ru-RU" altLang="ru-RU" sz="3200" b="0">
                <a:solidFill>
                  <a:srgbClr val="003399"/>
                </a:solidFill>
                <a:latin typeface="Verdana" panose="020B0604030504040204" pitchFamily="34" charset="0"/>
              </a:rPr>
            </a:br>
            <a:br>
              <a:rPr lang="en-US" altLang="ru-RU" sz="1800" b="0">
                <a:solidFill>
                  <a:srgbClr val="003399"/>
                </a:solidFill>
                <a:latin typeface="Verdana" panose="020B0604030504040204" pitchFamily="34" charset="0"/>
              </a:rPr>
            </a:br>
            <a:endParaRPr lang="ru-RU" altLang="ru-RU" sz="2800" b="0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4099" name="Text Box 0"/>
          <p:cNvSpPr txBox="1">
            <a:spLocks noChangeArrowheads="1"/>
          </p:cNvSpPr>
          <p:nvPr/>
        </p:nvSpPr>
        <p:spPr bwMode="auto">
          <a:xfrm>
            <a:off x="1601788" y="6161088"/>
            <a:ext cx="5940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0">
                <a:latin typeface="Verdana" panose="020B0604030504040204" pitchFamily="34" charset="0"/>
              </a:rPr>
              <a:t>г. Москва, тел.: </a:t>
            </a:r>
            <a:r>
              <a:rPr lang="en-US" altLang="ru-RU" sz="1600" b="0">
                <a:latin typeface="Verdana" panose="020B0604030504040204" pitchFamily="34" charset="0"/>
              </a:rPr>
              <a:t>+7 </a:t>
            </a:r>
            <a:r>
              <a:rPr lang="ru-RU" altLang="ru-RU" sz="1600" b="0">
                <a:latin typeface="Verdana" panose="020B0604030504040204" pitchFamily="34" charset="0"/>
              </a:rPr>
              <a:t>(</a:t>
            </a:r>
            <a:r>
              <a:rPr lang="en-US" altLang="ru-RU" sz="1600" b="0">
                <a:latin typeface="Verdana" panose="020B0604030504040204" pitchFamily="34" charset="0"/>
              </a:rPr>
              <a:t>4</a:t>
            </a:r>
            <a:r>
              <a:rPr lang="ru-RU" altLang="ru-RU" sz="1600" b="0">
                <a:latin typeface="Verdana" panose="020B0604030504040204" pitchFamily="34" charset="0"/>
              </a:rPr>
              <a:t>95) 788-72-47, 220-56-57</a:t>
            </a:r>
            <a:br>
              <a:rPr lang="ru-RU" altLang="ru-RU" sz="1600" b="0">
                <a:latin typeface="Verdana" panose="020B0604030504040204" pitchFamily="34" charset="0"/>
              </a:rPr>
            </a:br>
            <a:r>
              <a:rPr lang="ru-RU" altLang="ru-RU" sz="1600" b="0">
                <a:latin typeface="Verdana" panose="020B0604030504040204" pitchFamily="34" charset="0"/>
              </a:rPr>
              <a:t>E-mail: </a:t>
            </a:r>
            <a:r>
              <a:rPr lang="en-US" altLang="ru-RU" sz="1600" b="0">
                <a:latin typeface="Verdana" panose="020B0604030504040204" pitchFamily="34" charset="0"/>
                <a:hlinkClick r:id="rId3"/>
              </a:rPr>
              <a:t>info@betec.ru</a:t>
            </a:r>
            <a:r>
              <a:rPr lang="ru-RU" altLang="ru-RU" sz="1600" b="0">
                <a:latin typeface="Verdana" panose="020B0604030504040204" pitchFamily="34" charset="0"/>
              </a:rPr>
              <a:t>, Internet:</a:t>
            </a:r>
            <a:r>
              <a:rPr lang="en-US" altLang="ru-RU" sz="1600" b="0">
                <a:latin typeface="Verdana" panose="020B0604030504040204" pitchFamily="34" charset="0"/>
              </a:rPr>
              <a:t> </a:t>
            </a:r>
            <a:r>
              <a:rPr lang="en-US" altLang="ru-RU" sz="1600" b="0">
                <a:latin typeface="Verdana" panose="020B0604030504040204" pitchFamily="34" charset="0"/>
                <a:hlinkClick r:id="rId4"/>
              </a:rPr>
              <a:t>www.betec.ru</a:t>
            </a:r>
            <a:endParaRPr lang="ru-RU" altLang="ru-RU" sz="1600" b="0"/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900113" y="1196975"/>
            <a:ext cx="73437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3200" b="0" dirty="0">
                <a:solidFill>
                  <a:srgbClr val="003399"/>
                </a:solidFill>
              </a:rPr>
              <a:t>Стратегическая карта целей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Управляющей компании</a:t>
            </a:r>
            <a:br>
              <a:rPr lang="ru-RU" altLang="ru-RU" sz="3200" b="0" dirty="0">
                <a:solidFill>
                  <a:srgbClr val="003399"/>
                </a:solidFill>
              </a:rPr>
            </a:br>
            <a:r>
              <a:rPr lang="ru-RU" altLang="ru-RU" sz="3200" b="0" dirty="0">
                <a:solidFill>
                  <a:srgbClr val="003399"/>
                </a:solidFill>
              </a:rPr>
              <a:t>Группы компаний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altLang="ru-RU" sz="3200" b="0" dirty="0">
              <a:solidFill>
                <a:srgbClr val="003399"/>
              </a:solidFill>
            </a:endParaRP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altLang="ru-RU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Разработано в системе Бизнес-инженер</a:t>
            </a:r>
            <a:br>
              <a:rPr lang="ru-RU" altLang="ru-RU" sz="2000" b="0" i="1" dirty="0">
                <a:solidFill>
                  <a:srgbClr val="003399"/>
                </a:solidFill>
              </a:rPr>
            </a:br>
            <a:r>
              <a:rPr lang="en-US" altLang="ru-RU" sz="1800" b="0" i="1" dirty="0">
                <a:solidFill>
                  <a:srgbClr val="003399"/>
                </a:solidFill>
                <a:hlinkClick r:id="rId5"/>
              </a:rPr>
              <a:t>http://www.betec.ru/index.php?id=18&amp;sid=01</a:t>
            </a:r>
            <a:r>
              <a:rPr lang="ru-RU" altLang="ru-RU" sz="1800" b="0" i="1" dirty="0">
                <a:solidFill>
                  <a:srgbClr val="003399"/>
                </a:solidFill>
              </a:rPr>
              <a:t> </a:t>
            </a:r>
          </a:p>
        </p:txBody>
      </p:sp>
      <p:pic>
        <p:nvPicPr>
          <p:cNvPr id="4101" name="Picture 19" descr="Дерево 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-473" r="-473" b="-473"/>
          <a:stretch>
            <a:fillRect/>
          </a:stretch>
        </p:blipFill>
        <p:spPr bwMode="auto">
          <a:xfrm>
            <a:off x="4027488" y="831850"/>
            <a:ext cx="1089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56ECF-E0A2-4BAA-9FC6-8124DEE87FA9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634" y="82499"/>
            <a:ext cx="8874732" cy="61019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Стратегическая карта целей УК Группы компаний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0767B01-FD9C-49F9-A807-015CCC3218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612480"/>
              </p:ext>
            </p:extLst>
          </p:nvPr>
        </p:nvGraphicFramePr>
        <p:xfrm>
          <a:off x="494159" y="786627"/>
          <a:ext cx="8155681" cy="5747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Visio" r:id="rId3" imgW="6172243" imgH="4349686" progId="Visio.Drawing.15">
                  <p:embed/>
                </p:oleObj>
              </mc:Choice>
              <mc:Fallback>
                <p:oleObj name="Visio" r:id="rId3" imgW="6172243" imgH="434968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159" y="786627"/>
                        <a:ext cx="8155681" cy="57475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629853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7410</TotalTime>
  <Words>75</Words>
  <Application>Microsoft Office PowerPoint</Application>
  <PresentationFormat>Экран (4:3)</PresentationFormat>
  <Paragraphs>9</Paragraphs>
  <Slides>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Times New Roman</vt:lpstr>
      <vt:lpstr>Verdana</vt:lpstr>
      <vt:lpstr>Оформление по умолчанию</vt:lpstr>
      <vt:lpstr>1_Оформление по умолчанию</vt:lpstr>
      <vt:lpstr>Visio</vt:lpstr>
      <vt:lpstr>Презентация PowerPoint</vt:lpstr>
      <vt:lpstr>Презентация PowerPoint</vt:lpstr>
    </vt:vector>
  </TitlesOfParts>
  <Company>Бизнес-инжиниринговые технологии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Учебный курс "Моделирование деятельности организации с помощью системы Бизнес-инженер"</dc:title>
  <dc:subject>Бизнес-инженер</dc:subject>
  <dc:creator>БИТЕК (Бизнес-инжиниринговые технологии)</dc:creator>
  <cp:keywords>Бизнес-инженер, Бизнес-моделирование, Бизнес-инжиниринг, БИТЕК</cp:keywords>
  <dc:description>Моделирование с помощью системы Бизнес-инженер</dc:description>
  <cp:lastModifiedBy>Сергей</cp:lastModifiedBy>
  <cp:revision>662</cp:revision>
  <dcterms:created xsi:type="dcterms:W3CDTF">2004-06-29T07:45:40Z</dcterms:created>
  <dcterms:modified xsi:type="dcterms:W3CDTF">2024-08-12T16:24:52Z</dcterms:modified>
  <cp:category>Бизнес-моделирование и бизнес-инжиниринг</cp:category>
</cp:coreProperties>
</file>