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11"/>
  </p:notesMasterIdLst>
  <p:handoutMasterIdLst>
    <p:handoutMasterId r:id="rId12"/>
  </p:handoutMasterIdLst>
  <p:sldIdLst>
    <p:sldId id="391" r:id="rId3"/>
    <p:sldId id="469" r:id="rId4"/>
    <p:sldId id="466" r:id="rId5"/>
    <p:sldId id="467" r:id="rId6"/>
    <p:sldId id="468" r:id="rId7"/>
    <p:sldId id="471" r:id="rId8"/>
    <p:sldId id="472" r:id="rId9"/>
    <p:sldId id="470" r:id="rId10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60" autoAdjust="0"/>
  </p:normalViewPr>
  <p:slideViewPr>
    <p:cSldViewPr>
      <p:cViewPr varScale="1">
        <p:scale>
          <a:sx n="78" d="100"/>
          <a:sy n="78" d="100"/>
        </p:scale>
        <p:origin x="87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1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2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3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4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Стратегическая и процессно-организационная бизнес-модель</a:t>
            </a:r>
            <a:br>
              <a:rPr lang="en-US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Транспортной компании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(морские перевозки)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Карта стратегических целей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C5D0AD9C-C99B-4903-A50D-2005ED82F5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682275"/>
              </p:ext>
            </p:extLst>
          </p:nvPr>
        </p:nvGraphicFramePr>
        <p:xfrm>
          <a:off x="253920" y="1052736"/>
          <a:ext cx="8636159" cy="504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Visio" r:id="rId3" imgW="6528043" imgH="3809962" progId="Visio.Drawing.15">
                  <p:embed/>
                </p:oleObj>
              </mc:Choice>
              <mc:Fallback>
                <p:oleObj name="Visio" r:id="rId3" imgW="6528043" imgH="3809962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3920" y="1052736"/>
                        <a:ext cx="8636159" cy="504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629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Карта бизнес-процессов 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830026E-A8A9-41BE-A62A-74BD88E43B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609734"/>
              </p:ext>
            </p:extLst>
          </p:nvPr>
        </p:nvGraphicFramePr>
        <p:xfrm>
          <a:off x="234089" y="908720"/>
          <a:ext cx="8669472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Visio" r:id="rId3" imgW="6870793" imgH="4394264" progId="Visio.Drawing.15">
                  <p:embed/>
                </p:oleObj>
              </mc:Choice>
              <mc:Fallback>
                <p:oleObj name="Visio" r:id="rId3" imgW="6870793" imgH="4394264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4089" y="908720"/>
                        <a:ext cx="8669472" cy="55446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6676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Организационная структура 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ED83C641-8D16-43D6-8E6F-7DD86AD38C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079932"/>
              </p:ext>
            </p:extLst>
          </p:nvPr>
        </p:nvGraphicFramePr>
        <p:xfrm>
          <a:off x="197984" y="2290369"/>
          <a:ext cx="8748031" cy="2810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5" name="Visio" r:id="rId3" imgW="7747243" imgH="2489111" progId="Visio.Drawing.15">
                  <p:embed/>
                </p:oleObj>
              </mc:Choice>
              <mc:Fallback>
                <p:oleObj name="Visio" r:id="rId3" imgW="7747243" imgH="2489111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984" y="2290369"/>
                        <a:ext cx="8748031" cy="28108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8845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Матрица распределения ответственности за бизнес-процессы верхнего уровня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839C23D8-6A00-4096-A0EF-67BE98FDC7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7197955"/>
              </p:ext>
            </p:extLst>
          </p:nvPr>
        </p:nvGraphicFramePr>
        <p:xfrm>
          <a:off x="644525" y="1052736"/>
          <a:ext cx="7848600" cy="545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name="Bitmap Image" r:id="rId3" imgW="7848720" imgH="5454720" progId="Paint.Picture">
                  <p:embed/>
                </p:oleObj>
              </mc:Choice>
              <mc:Fallback>
                <p:oleObj name="Bitmap Image" r:id="rId3" imgW="7848720" imgH="545472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4525" y="1052736"/>
                        <a:ext cx="7848600" cy="5454650"/>
                      </a:xfrm>
                      <a:prstGeom prst="rect">
                        <a:avLst/>
                      </a:prstGeom>
                      <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1170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2238" y="104003"/>
            <a:ext cx="8893175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Схема бизнес-процесса «Обработка груза в порту»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E8A8CC01-3D94-4401-B350-1708D4ECDF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1617365"/>
              </p:ext>
            </p:extLst>
          </p:nvPr>
        </p:nvGraphicFramePr>
        <p:xfrm>
          <a:off x="237401" y="1124744"/>
          <a:ext cx="8669198" cy="504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Visio" r:id="rId3" imgW="7797728" imgH="4533824" progId="Visio.Drawing.15">
                  <p:embed/>
                </p:oleObj>
              </mc:Choice>
              <mc:Fallback>
                <p:oleObj name="Visio" r:id="rId3" imgW="7797728" imgH="4533824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7401" y="1124744"/>
                        <a:ext cx="8669198" cy="504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3609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7504" y="102887"/>
            <a:ext cx="3003253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Схема бизнес-процесса «Обработка груза в порту / Досмотр груза»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3F945D-63A5-4051-82A0-A95EAF30D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102887"/>
            <a:ext cx="5777533" cy="64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51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7504" y="102887"/>
            <a:ext cx="8784976" cy="504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</a:rPr>
              <a:t>Ключевые показатели бизнес-процесса «Обработка груза в порту»</a:t>
            </a:r>
            <a:endParaRPr lang="ru-RU" altLang="ru-RU" sz="1600" b="0" dirty="0">
              <a:latin typeface="Arial" panose="020B0604020202020204" pitchFamily="34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722207F1-C1DD-4C30-9DAC-D8D6024BAD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2745687"/>
              </p:ext>
            </p:extLst>
          </p:nvPr>
        </p:nvGraphicFramePr>
        <p:xfrm>
          <a:off x="526179" y="1916832"/>
          <a:ext cx="8091642" cy="33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Visio" r:id="rId3" imgW="5429390" imgH="2222678" progId="Visio.Drawing.15">
                  <p:embed/>
                </p:oleObj>
              </mc:Choice>
              <mc:Fallback>
                <p:oleObj name="Visio" r:id="rId3" imgW="5429390" imgH="2222678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6179" y="1916832"/>
                        <a:ext cx="8091642" cy="33123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6038826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7405</TotalTime>
  <Words>124</Words>
  <Application>Microsoft Office PowerPoint</Application>
  <PresentationFormat>Экран (4:3)</PresentationFormat>
  <Paragraphs>21</Paragraphs>
  <Slides>8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Bitmap 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</cp:lastModifiedBy>
  <cp:revision>659</cp:revision>
  <dcterms:created xsi:type="dcterms:W3CDTF">2004-06-29T07:45:40Z</dcterms:created>
  <dcterms:modified xsi:type="dcterms:W3CDTF">2024-08-03T12:00:42Z</dcterms:modified>
  <cp:category>Бизнес-моделирование и бизнес-инжиниринг</cp:category>
</cp:coreProperties>
</file>