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23"/>
  </p:notesMasterIdLst>
  <p:handoutMasterIdLst>
    <p:handoutMasterId r:id="rId24"/>
  </p:handoutMasterIdLst>
  <p:sldIdLst>
    <p:sldId id="391" r:id="rId3"/>
    <p:sldId id="486" r:id="rId4"/>
    <p:sldId id="482" r:id="rId5"/>
    <p:sldId id="463" r:id="rId6"/>
    <p:sldId id="487" r:id="rId7"/>
    <p:sldId id="489" r:id="rId8"/>
    <p:sldId id="488" r:id="rId9"/>
    <p:sldId id="466" r:id="rId10"/>
    <p:sldId id="490" r:id="rId11"/>
    <p:sldId id="477" r:id="rId12"/>
    <p:sldId id="467" r:id="rId13"/>
    <p:sldId id="468" r:id="rId14"/>
    <p:sldId id="469" r:id="rId15"/>
    <p:sldId id="465" r:id="rId16"/>
    <p:sldId id="484" r:id="rId17"/>
    <p:sldId id="470" r:id="rId18"/>
    <p:sldId id="491" r:id="rId19"/>
    <p:sldId id="473" r:id="rId20"/>
    <p:sldId id="474" r:id="rId21"/>
    <p:sldId id="475" r:id="rId22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476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841375" y="1196975"/>
            <a:ext cx="7461251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Стратегическая и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Центра социального обслуживания</a:t>
            </a:r>
            <a:r>
              <a:rPr lang="en-US" altLang="ru-RU" sz="3200" b="0" dirty="0">
                <a:solidFill>
                  <a:srgbClr val="003399"/>
                </a:solidFill>
              </a:rPr>
              <a:t> 3</a:t>
            </a: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Услуги Центра Социального обслуживания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12091"/>
              </p:ext>
            </p:extLst>
          </p:nvPr>
        </p:nvGraphicFramePr>
        <p:xfrm>
          <a:off x="585035" y="2348880"/>
          <a:ext cx="7973930" cy="2246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251489" imgH="1479614" progId="Visio.Drawing.15">
                  <p:embed/>
                </p:oleObj>
              </mc:Choice>
              <mc:Fallback>
                <p:oleObj name="Visio" r:id="rId2" imgW="5251489" imgH="147961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5035" y="2348880"/>
                        <a:ext cx="7973930" cy="2246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9796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Стратегический </a:t>
            </a:r>
            <a:r>
              <a:rPr lang="en-US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SWOT-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анализ Центра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66" y="850070"/>
            <a:ext cx="8630067" cy="569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31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Карта стратегических целей </a:t>
            </a:r>
            <a:r>
              <a:rPr lang="en-US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BSC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7804163"/>
              </p:ext>
            </p:extLst>
          </p:nvPr>
        </p:nvGraphicFramePr>
        <p:xfrm>
          <a:off x="323528" y="1052736"/>
          <a:ext cx="8508214" cy="5211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982154" imgH="4889411" progId="Visio.Drawing.15">
                  <p:embed/>
                </p:oleObj>
              </mc:Choice>
              <mc:Fallback>
                <p:oleObj name="Visio" r:id="rId2" imgW="7982154" imgH="488941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3528" y="1052736"/>
                        <a:ext cx="8508214" cy="5211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«Финансы»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32" y="1752583"/>
            <a:ext cx="8403136" cy="369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3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«Клиенты и продукты»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48715"/>
            <a:ext cx="8640960" cy="552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12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«Бизнес-процессы»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64" y="2083038"/>
            <a:ext cx="8624472" cy="306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3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8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«Персонал и ресурсы»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97" y="1196752"/>
            <a:ext cx="8749605" cy="51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6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9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Распределение ответственности за стратегические ключевые показатели «Финансы, Клиенты и продукты»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835" y="1124744"/>
            <a:ext cx="6747403" cy="5447506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79115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10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Распределение ответственности за стратегические ключе-вые показатели «Бизнес-процессы, Персонал и ресурсы»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00" y="1130285"/>
            <a:ext cx="7028199" cy="542633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1967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11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Карта процессов верхнего уровня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358918"/>
              </p:ext>
            </p:extLst>
          </p:nvPr>
        </p:nvGraphicFramePr>
        <p:xfrm>
          <a:off x="193108" y="1196752"/>
          <a:ext cx="8757784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6902389" imgH="3632340" progId="Visio.Drawing.15">
                  <p:embed/>
                </p:oleObj>
              </mc:Choice>
              <mc:Fallback>
                <p:oleObj name="Visio" r:id="rId2" imgW="6902389" imgH="363234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3108" y="1196752"/>
                        <a:ext cx="8757784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609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12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Схема организационной структуры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475765"/>
              </p:ext>
            </p:extLst>
          </p:nvPr>
        </p:nvGraphicFramePr>
        <p:xfrm>
          <a:off x="313241" y="2132856"/>
          <a:ext cx="8517518" cy="3168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886679" imgH="2933852" progId="Visio.Drawing.15">
                  <p:embed/>
                </p:oleObj>
              </mc:Choice>
              <mc:Fallback>
                <p:oleObj name="Visio" r:id="rId2" imgW="7886679" imgH="293385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3241" y="2132856"/>
                        <a:ext cx="8517518" cy="3168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98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13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процессы</a:t>
            </a:r>
            <a:r>
              <a:rPr lang="en-US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верхнего уровня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10" y="1072191"/>
            <a:ext cx="7875854" cy="5473051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3585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14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6444208" y="96838"/>
            <a:ext cx="2556917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 «</a:t>
            </a:r>
            <a:r>
              <a:rPr lang="ru-RU" altLang="ru-RU" sz="2800" b="0" dirty="0" err="1">
                <a:solidFill>
                  <a:schemeClr val="tx2"/>
                </a:solidFill>
                <a:cs typeface="Arial" panose="020B0604020202020204" pitchFamily="34" charset="0"/>
              </a:rPr>
              <a:t>Диспансери-зация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»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49611"/>
              </p:ext>
            </p:extLst>
          </p:nvPr>
        </p:nvGraphicFramePr>
        <p:xfrm>
          <a:off x="69850" y="96838"/>
          <a:ext cx="6264698" cy="647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908740" imgH="5073891" progId="Visio.Drawing.15">
                  <p:embed/>
                </p:oleObj>
              </mc:Choice>
              <mc:Fallback>
                <p:oleObj name="Visio" r:id="rId2" imgW="4908740" imgH="507389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850" y="96838"/>
                        <a:ext cx="6264698" cy="647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9057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15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6228184" y="96838"/>
            <a:ext cx="2772941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 «Разработка документации»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710638"/>
              </p:ext>
            </p:extLst>
          </p:nvPr>
        </p:nvGraphicFramePr>
        <p:xfrm>
          <a:off x="107504" y="96838"/>
          <a:ext cx="6193274" cy="647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715129" imgH="5975375" progId="Visio.Drawing.15">
                  <p:embed/>
                </p:oleObj>
              </mc:Choice>
              <mc:Fallback>
                <p:oleObj name="Visio" r:id="rId2" imgW="5715129" imgH="5975375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96838"/>
                        <a:ext cx="6193274" cy="647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1977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16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6084168" y="96838"/>
            <a:ext cx="2916957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Диаграмма процесса «Анимационные услуги»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513141"/>
              </p:ext>
            </p:extLst>
          </p:nvPr>
        </p:nvGraphicFramePr>
        <p:xfrm>
          <a:off x="107503" y="91984"/>
          <a:ext cx="5830673" cy="6480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730839" imgH="5258029" progId="Visio.Drawing.15">
                  <p:embed/>
                </p:oleObj>
              </mc:Choice>
              <mc:Fallback>
                <p:oleObj name="Visio" r:id="rId2" imgW="4730839" imgH="5258029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91984"/>
                        <a:ext cx="5830673" cy="6480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4036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17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504" y="96838"/>
            <a:ext cx="8893621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Регламент процесса «Анимационные услуги»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C74D3D-7A1C-89F4-A37A-AD2FE5A6D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48" y="1412776"/>
            <a:ext cx="8748464" cy="436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18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Ключевые показатели процесса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«Педагогическое сопровождение»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530071"/>
              </p:ext>
            </p:extLst>
          </p:nvPr>
        </p:nvGraphicFramePr>
        <p:xfrm>
          <a:off x="239555" y="1268760"/>
          <a:ext cx="8664890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226250" imgH="4203611" progId="Visio.Drawing.15">
                  <p:embed/>
                </p:oleObj>
              </mc:Choice>
              <mc:Fallback>
                <p:oleObj name="Visio" r:id="rId2" imgW="7226250" imgH="420361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9555" y="1268760"/>
                        <a:ext cx="8664890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8036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19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Ключевые показатели процесса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«Медицинское сопровождение»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807434"/>
              </p:ext>
            </p:extLst>
          </p:nvPr>
        </p:nvGraphicFramePr>
        <p:xfrm>
          <a:off x="226105" y="1124744"/>
          <a:ext cx="8656864" cy="5561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6731014" imgH="4324312" progId="Visio.Drawing.15">
                  <p:embed/>
                </p:oleObj>
              </mc:Choice>
              <mc:Fallback>
                <p:oleObj name="Visio" r:id="rId2" imgW="6731014" imgH="432431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6105" y="1124744"/>
                        <a:ext cx="8656864" cy="5561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251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20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Ключевые показатели процесса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«Управление документацией»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920575"/>
              </p:ext>
            </p:extLst>
          </p:nvPr>
        </p:nvGraphicFramePr>
        <p:xfrm>
          <a:off x="395536" y="1340768"/>
          <a:ext cx="8419704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6705600" imgH="3670402" progId="Visio.Drawing.15">
                  <p:embed/>
                </p:oleObj>
              </mc:Choice>
              <mc:Fallback>
                <p:oleObj name="Visio" r:id="rId2" imgW="6705600" imgH="367040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5536" y="1340768"/>
                        <a:ext cx="8419704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349633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8466</TotalTime>
  <Words>220</Words>
  <Application>Microsoft Office PowerPoint</Application>
  <PresentationFormat>Экран (4:3)</PresentationFormat>
  <Paragraphs>45</Paragraphs>
  <Slides>20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Narrow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696</cp:revision>
  <dcterms:created xsi:type="dcterms:W3CDTF">2004-06-29T07:45:40Z</dcterms:created>
  <dcterms:modified xsi:type="dcterms:W3CDTF">2024-01-25T06:31:29Z</dcterms:modified>
  <cp:category>Бизнес-моделирование и бизнес-инжиниринг</cp:category>
</cp:coreProperties>
</file>